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73" r:id="rId3"/>
    <p:sldId id="306" r:id="rId4"/>
    <p:sldId id="307" r:id="rId5"/>
    <p:sldId id="308" r:id="rId6"/>
    <p:sldId id="276" r:id="rId7"/>
    <p:sldId id="269" r:id="rId8"/>
    <p:sldId id="309" r:id="rId9"/>
    <p:sldId id="310" r:id="rId10"/>
    <p:sldId id="268" r:id="rId11"/>
    <p:sldId id="266" r:id="rId12"/>
    <p:sldId id="264" r:id="rId13"/>
    <p:sldId id="279" r:id="rId14"/>
    <p:sldId id="270" r:id="rId15"/>
    <p:sldId id="280" r:id="rId16"/>
    <p:sldId id="281" r:id="rId17"/>
    <p:sldId id="282" r:id="rId18"/>
    <p:sldId id="287" r:id="rId19"/>
    <p:sldId id="288" r:id="rId20"/>
    <p:sldId id="260" r:id="rId21"/>
    <p:sldId id="277" r:id="rId22"/>
    <p:sldId id="299" r:id="rId23"/>
    <p:sldId id="289" r:id="rId24"/>
    <p:sldId id="300" r:id="rId25"/>
    <p:sldId id="296" r:id="rId26"/>
    <p:sldId id="301" r:id="rId27"/>
    <p:sldId id="297" r:id="rId28"/>
    <p:sldId id="304" r:id="rId29"/>
    <p:sldId id="302" r:id="rId30"/>
    <p:sldId id="298" r:id="rId31"/>
    <p:sldId id="305" r:id="rId32"/>
    <p:sldId id="274"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86735" autoAdjust="0"/>
  </p:normalViewPr>
  <p:slideViewPr>
    <p:cSldViewPr snapToGrid="0" snapToObjects="1">
      <p:cViewPr>
        <p:scale>
          <a:sx n="150" d="100"/>
          <a:sy n="150" d="100"/>
        </p:scale>
        <p:origin x="2432" y="72"/>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7/11/2021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6</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13</a:t>
            </a:fld>
            <a:endParaRPr lang="en-US"/>
          </a:p>
        </p:txBody>
      </p:sp>
    </p:spTree>
    <p:extLst>
      <p:ext uri="{BB962C8B-B14F-4D97-AF65-F5344CB8AC3E}">
        <p14:creationId xmlns:p14="http://schemas.microsoft.com/office/powerpoint/2010/main" val="309194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16</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17</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18</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19</a:t>
            </a:fld>
            <a:endParaRPr lang="en-US"/>
          </a:p>
        </p:txBody>
      </p:sp>
    </p:spTree>
    <p:extLst>
      <p:ext uri="{BB962C8B-B14F-4D97-AF65-F5344CB8AC3E}">
        <p14:creationId xmlns:p14="http://schemas.microsoft.com/office/powerpoint/2010/main" val="115352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24</a:t>
            </a:fld>
            <a:endParaRPr lang="en-US"/>
          </a:p>
        </p:txBody>
      </p:sp>
    </p:spTree>
    <p:extLst>
      <p:ext uri="{BB962C8B-B14F-4D97-AF65-F5344CB8AC3E}">
        <p14:creationId xmlns:p14="http://schemas.microsoft.com/office/powerpoint/2010/main" val="28487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7/11/2021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7/11/2021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7/11/2021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7/11/2021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linear regression models examining effects of exposure, age, and gender on alpha diversities in multiple body sites. </a:t>
            </a:r>
            <a:r>
              <a:rPr lang="en-US" sz="1000" dirty="0"/>
              <a:t>The regression coefficient, p value, and effect size as measured by partial omega2 are presented for significant variables.</a:t>
            </a:r>
          </a:p>
        </p:txBody>
      </p:sp>
      <p:sp>
        <p:nvSpPr>
          <p:cNvPr id="5" name="TextBox 4">
            <a:extLst>
              <a:ext uri="{FF2B5EF4-FFF2-40B4-BE49-F238E27FC236}">
                <a16:creationId xmlns:a16="http://schemas.microsoft.com/office/drawing/2014/main" id="{F2ECE0E3-A195-ED46-AE4E-4AB44FBF1FE2}"/>
              </a:ext>
            </a:extLst>
          </p:cNvPr>
          <p:cNvSpPr txBox="1"/>
          <p:nvPr/>
        </p:nvSpPr>
        <p:spPr>
          <a:xfrm>
            <a:off x="270900" y="5058521"/>
            <a:ext cx="8250767" cy="161582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Medical exposure consistently has the strongest effects among all factors, across all body sites, in both years for </a:t>
            </a:r>
            <a:r>
              <a:rPr lang="en-US" sz="1100" dirty="0" err="1">
                <a:solidFill>
                  <a:srgbClr val="0000FF"/>
                </a:solidFill>
              </a:rPr>
              <a:t>faith_pd</a:t>
            </a:r>
            <a:r>
              <a:rPr lang="en-US" sz="1100" dirty="0">
                <a:solidFill>
                  <a:srgbClr val="0000FF"/>
                </a:solidFill>
              </a:rPr>
              <a:t> and ASV richness. The effect size for medical exposure for both </a:t>
            </a:r>
            <a:r>
              <a:rPr lang="en-US" sz="1100" dirty="0" err="1">
                <a:solidFill>
                  <a:srgbClr val="0000FF"/>
                </a:solidFill>
              </a:rPr>
              <a:t>faith_pd</a:t>
            </a:r>
            <a:r>
              <a:rPr lang="en-US" sz="1100" dirty="0">
                <a:solidFill>
                  <a:srgbClr val="0000FF"/>
                </a:solidFill>
              </a:rPr>
              <a:t> and ASV generally had medium effects in fecal, oral and nasal microbiome (omega2 in 0.06-0.14) , and large effect in skin microbiome (&gt;0.14)</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 In skin, more medical exposure was associated with as much as 149 more ASV.</a:t>
            </a:r>
          </a:p>
          <a:p>
            <a:pPr marL="285750" indent="-285750">
              <a:buFont typeface="Arial" panose="020B0604020202020204" pitchFamily="34" charset="0"/>
              <a:buChar char="•"/>
            </a:pPr>
            <a:r>
              <a:rPr lang="en-US" sz="1100" dirty="0">
                <a:solidFill>
                  <a:srgbClr val="0000FF"/>
                </a:solidFill>
              </a:rPr>
              <a:t>Age had consistently large effect on fecal and nasal microbiota, especially during the younger age.</a:t>
            </a:r>
          </a:p>
          <a:p>
            <a:pPr marL="285750" indent="-285750">
              <a:buFont typeface="Arial" panose="020B0604020202020204" pitchFamily="34" charset="0"/>
              <a:buChar char="•"/>
            </a:pPr>
            <a:r>
              <a:rPr lang="en-US" sz="1100" dirty="0">
                <a:solidFill>
                  <a:srgbClr val="0000FF"/>
                </a:solidFill>
              </a:rPr>
              <a:t>Interestingly, male villagers had consistently higher alpha diversity in hand microbiome than females, although the effects are only small to medium.</a:t>
            </a:r>
          </a:p>
        </p:txBody>
      </p:sp>
      <p:graphicFrame>
        <p:nvGraphicFramePr>
          <p:cNvPr id="3" name="Table 2">
            <a:extLst>
              <a:ext uri="{FF2B5EF4-FFF2-40B4-BE49-F238E27FC236}">
                <a16:creationId xmlns:a16="http://schemas.microsoft.com/office/drawing/2014/main" id="{0F35C295-08D6-4D38-B89E-EED31D18288C}"/>
              </a:ext>
            </a:extLst>
          </p:cNvPr>
          <p:cNvGraphicFramePr>
            <a:graphicFrameLocks noGrp="1"/>
          </p:cNvGraphicFramePr>
          <p:nvPr>
            <p:extLst>
              <p:ext uri="{D42A27DB-BD31-4B8C-83A1-F6EECF244321}">
                <p14:modId xmlns:p14="http://schemas.microsoft.com/office/powerpoint/2010/main" val="257068237"/>
              </p:ext>
            </p:extLst>
          </p:nvPr>
        </p:nvGraphicFramePr>
        <p:xfrm>
          <a:off x="318491" y="779174"/>
          <a:ext cx="7772066" cy="4190300"/>
        </p:xfrm>
        <a:graphic>
          <a:graphicData uri="http://schemas.openxmlformats.org/drawingml/2006/table">
            <a:tbl>
              <a:tblPr>
                <a:tableStyleId>{5C22544A-7EE6-4342-B048-85BDC9FD1C3A}</a:tableStyleId>
              </a:tblPr>
              <a:tblGrid>
                <a:gridCol w="633803">
                  <a:extLst>
                    <a:ext uri="{9D8B030D-6E8A-4147-A177-3AD203B41FA5}">
                      <a16:colId xmlns:a16="http://schemas.microsoft.com/office/drawing/2014/main" val="1798238681"/>
                    </a:ext>
                  </a:extLst>
                </a:gridCol>
                <a:gridCol w="430603">
                  <a:extLst>
                    <a:ext uri="{9D8B030D-6E8A-4147-A177-3AD203B41FA5}">
                      <a16:colId xmlns:a16="http://schemas.microsoft.com/office/drawing/2014/main" val="415385463"/>
                    </a:ext>
                  </a:extLst>
                </a:gridCol>
                <a:gridCol w="256137">
                  <a:extLst>
                    <a:ext uri="{9D8B030D-6E8A-4147-A177-3AD203B41FA5}">
                      <a16:colId xmlns:a16="http://schemas.microsoft.com/office/drawing/2014/main" val="1158011993"/>
                    </a:ext>
                  </a:extLst>
                </a:gridCol>
                <a:gridCol w="417903">
                  <a:extLst>
                    <a:ext uri="{9D8B030D-6E8A-4147-A177-3AD203B41FA5}">
                      <a16:colId xmlns:a16="http://schemas.microsoft.com/office/drawing/2014/main" val="1129702957"/>
                    </a:ext>
                  </a:extLst>
                </a:gridCol>
                <a:gridCol w="271853">
                  <a:extLst>
                    <a:ext uri="{9D8B030D-6E8A-4147-A177-3AD203B41FA5}">
                      <a16:colId xmlns:a16="http://schemas.microsoft.com/office/drawing/2014/main" val="351378565"/>
                    </a:ext>
                  </a:extLst>
                </a:gridCol>
                <a:gridCol w="919553">
                  <a:extLst>
                    <a:ext uri="{9D8B030D-6E8A-4147-A177-3AD203B41FA5}">
                      <a16:colId xmlns:a16="http://schemas.microsoft.com/office/drawing/2014/main" val="343735540"/>
                    </a:ext>
                  </a:extLst>
                </a:gridCol>
                <a:gridCol w="417903">
                  <a:extLst>
                    <a:ext uri="{9D8B030D-6E8A-4147-A177-3AD203B41FA5}">
                      <a16:colId xmlns:a16="http://schemas.microsoft.com/office/drawing/2014/main" val="2559964857"/>
                    </a:ext>
                  </a:extLst>
                </a:gridCol>
                <a:gridCol w="271853">
                  <a:extLst>
                    <a:ext uri="{9D8B030D-6E8A-4147-A177-3AD203B41FA5}">
                      <a16:colId xmlns:a16="http://schemas.microsoft.com/office/drawing/2014/main" val="3075023537"/>
                    </a:ext>
                  </a:extLst>
                </a:gridCol>
                <a:gridCol w="919553">
                  <a:extLst>
                    <a:ext uri="{9D8B030D-6E8A-4147-A177-3AD203B41FA5}">
                      <a16:colId xmlns:a16="http://schemas.microsoft.com/office/drawing/2014/main" val="3643904832"/>
                    </a:ext>
                  </a:extLst>
                </a:gridCol>
                <a:gridCol w="417903">
                  <a:extLst>
                    <a:ext uri="{9D8B030D-6E8A-4147-A177-3AD203B41FA5}">
                      <a16:colId xmlns:a16="http://schemas.microsoft.com/office/drawing/2014/main" val="2361548042"/>
                    </a:ext>
                  </a:extLst>
                </a:gridCol>
                <a:gridCol w="271853">
                  <a:extLst>
                    <a:ext uri="{9D8B030D-6E8A-4147-A177-3AD203B41FA5}">
                      <a16:colId xmlns:a16="http://schemas.microsoft.com/office/drawing/2014/main" val="2720869184"/>
                    </a:ext>
                  </a:extLst>
                </a:gridCol>
                <a:gridCol w="919553">
                  <a:extLst>
                    <a:ext uri="{9D8B030D-6E8A-4147-A177-3AD203B41FA5}">
                      <a16:colId xmlns:a16="http://schemas.microsoft.com/office/drawing/2014/main" val="2294709659"/>
                    </a:ext>
                  </a:extLst>
                </a:gridCol>
                <a:gridCol w="417903">
                  <a:extLst>
                    <a:ext uri="{9D8B030D-6E8A-4147-A177-3AD203B41FA5}">
                      <a16:colId xmlns:a16="http://schemas.microsoft.com/office/drawing/2014/main" val="2389874372"/>
                    </a:ext>
                  </a:extLst>
                </a:gridCol>
                <a:gridCol w="286140">
                  <a:extLst>
                    <a:ext uri="{9D8B030D-6E8A-4147-A177-3AD203B41FA5}">
                      <a16:colId xmlns:a16="http://schemas.microsoft.com/office/drawing/2014/main" val="156128600"/>
                    </a:ext>
                  </a:extLst>
                </a:gridCol>
                <a:gridCol w="919553">
                  <a:extLst>
                    <a:ext uri="{9D8B030D-6E8A-4147-A177-3AD203B41FA5}">
                      <a16:colId xmlns:a16="http://schemas.microsoft.com/office/drawing/2014/main" val="272118789"/>
                    </a:ext>
                  </a:extLst>
                </a:gridCol>
              </a:tblGrid>
              <a:tr h="50559">
                <a:tc>
                  <a:txBody>
                    <a:bodyPr/>
                    <a:lstStyle/>
                    <a:p>
                      <a:pPr algn="l" fontAlgn="b"/>
                      <a:r>
                        <a:rPr lang="en-US" sz="600" b="1" u="none" strike="noStrike" dirty="0">
                          <a:effectLst/>
                        </a:rPr>
                        <a:t>Variables</a:t>
                      </a:r>
                      <a:endParaRPr lang="en-US" sz="600" b="1"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a:effectLst/>
                        </a:rPr>
                        <a:t>Body_Site</a:t>
                      </a:r>
                      <a:endParaRPr lang="en-US" sz="600" b="1"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a:effectLst/>
                        </a:rPr>
                        <a:t>Year</a:t>
                      </a:r>
                      <a:endParaRPr lang="en-US" sz="600" b="1" i="0" u="none" strike="noStrike">
                        <a:solidFill>
                          <a:srgbClr val="000000"/>
                        </a:solidFill>
                        <a:effectLst/>
                        <a:latin typeface="Calibri" panose="020F0502020204030204" pitchFamily="34" charset="0"/>
                      </a:endParaRPr>
                    </a:p>
                  </a:txBody>
                  <a:tcPr marL="3370" marR="3370" marT="3370" marB="0" anchor="b"/>
                </a:tc>
                <a:tc gridSpan="3">
                  <a:txBody>
                    <a:bodyPr/>
                    <a:lstStyle/>
                    <a:p>
                      <a:pPr algn="ctr" fontAlgn="b"/>
                      <a:r>
                        <a:rPr lang="en-US" sz="600" b="1" u="none" strike="noStrike">
                          <a:effectLst/>
                        </a:rPr>
                        <a:t>faith_pd</a:t>
                      </a:r>
                      <a:endParaRPr lang="en-US" sz="600" b="1" i="0" u="none" strike="noStrike">
                        <a:solidFill>
                          <a:srgbClr val="000000"/>
                        </a:solidFill>
                        <a:effectLst/>
                        <a:latin typeface="Calibri" panose="020F0502020204030204" pitchFamily="34" charset="0"/>
                      </a:endParaRPr>
                    </a:p>
                  </a:txBody>
                  <a:tcPr marL="3370" marR="3370" marT="3370" marB="0" anchor="b"/>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a:effectLst/>
                        </a:rPr>
                        <a:t>ASV richness</a:t>
                      </a:r>
                      <a:endParaRPr lang="en-US" sz="600" b="1" i="0" u="none" strike="noStrike" dirty="0">
                        <a:solidFill>
                          <a:srgbClr val="000000"/>
                        </a:solidFill>
                        <a:effectLst/>
                        <a:latin typeface="Calibri" panose="020F0502020204030204" pitchFamily="34" charset="0"/>
                      </a:endParaRPr>
                    </a:p>
                  </a:txBody>
                  <a:tcPr marL="3370" marR="3370" marT="3370" marB="0" anchor="b"/>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err="1">
                          <a:effectLst/>
                        </a:rPr>
                        <a:t>pielou_e</a:t>
                      </a:r>
                      <a:endParaRPr lang="en-US" sz="600" b="1" i="0" u="none" strike="noStrike" dirty="0">
                        <a:solidFill>
                          <a:srgbClr val="000000"/>
                        </a:solidFill>
                        <a:effectLst/>
                        <a:latin typeface="Calibri" panose="020F0502020204030204" pitchFamily="34" charset="0"/>
                      </a:endParaRPr>
                    </a:p>
                  </a:txBody>
                  <a:tcPr marL="3370" marR="3370" marT="3370" marB="0" anchor="b"/>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err="1">
                          <a:effectLst/>
                        </a:rPr>
                        <a:t>shannon</a:t>
                      </a:r>
                      <a:endParaRPr lang="en-US" sz="600" b="1" i="0" u="none" strike="noStrike" dirty="0">
                        <a:solidFill>
                          <a:srgbClr val="000000"/>
                        </a:solidFill>
                        <a:effectLst/>
                        <a:latin typeface="Calibri" panose="020F0502020204030204" pitchFamily="34" charset="0"/>
                      </a:endParaRPr>
                    </a:p>
                  </a:txBody>
                  <a:tcPr marL="3370" marR="3370" marT="337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4040757"/>
                  </a:ext>
                </a:extLst>
              </a:tr>
              <a:tr h="181307">
                <a:tc>
                  <a:txBody>
                    <a:bodyPr/>
                    <a:lstStyle/>
                    <a:p>
                      <a:pPr algn="l" fontAlgn="b"/>
                      <a:endParaRPr lang="en-US" sz="600" b="1"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1"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1"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a:effectLst/>
                        </a:rPr>
                        <a:t>Coefficient</a:t>
                      </a:r>
                      <a:endParaRPr lang="en-US" sz="600" b="1"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a:effectLst/>
                        </a:rPr>
                        <a:t>p value</a:t>
                      </a:r>
                      <a:endParaRPr lang="en-US" sz="600" b="1"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a:effectLst/>
                        </a:rPr>
                        <a:t>Coefficient</a:t>
                      </a:r>
                      <a:endParaRPr lang="en-US" sz="600" b="1"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a:effectLst/>
                        </a:rPr>
                        <a:t>p value</a:t>
                      </a:r>
                      <a:endParaRPr lang="en-US" sz="600" b="1"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4046675359"/>
                  </a:ext>
                </a:extLst>
              </a:tr>
              <a:tr h="97731">
                <a:tc rowSpan="10">
                  <a:txBody>
                    <a:bodyPr/>
                    <a:lstStyle/>
                    <a:p>
                      <a:pPr algn="l" fontAlgn="b"/>
                      <a:r>
                        <a:rPr lang="en-US" sz="600" u="none" strike="noStrike" dirty="0">
                          <a:effectLst/>
                        </a:rPr>
                        <a:t>Exposure</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-4.37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0.118(0.038, 0.22)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-48.45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0.082(0.017, 0.176)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-0.416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0.053(0.006, 0.137)</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2721242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-3.51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0.079(0.02, 0.165)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-30.2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0.048(0.006, 0.123)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-0.036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0.046(0.005, 0.121)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-0.44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0.068(0.014, 0.15)</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288218916"/>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-2.38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0.063(0.01, 0.147)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-23.33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0.082(0.019, 0.172)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-0.092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0.183(0.088, 0.288)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-0.875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0.204(0.105, 0.309)</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872960052"/>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dirty="0">
                          <a:effectLst/>
                        </a:rPr>
                        <a:t>-2.25</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0.062(0.008, 0.151)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-17.56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0.039(0.001, 0.118)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4121140065"/>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7.5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0.074(0.011, 0.172)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dirty="0">
                          <a:effectLst/>
                        </a:rPr>
                        <a:t>45.54</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0.046(0.002, 0.133)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-0.035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0.011(0, 0.07)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068236354"/>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4.62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0.011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0.039(0, 0.122)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-0.037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0.015(0, 0.079)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13230658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15.52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0.248(0.142, 0.354)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103.27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0.176(0.082, 0.28)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0.422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0.063(0.01, 0.148)</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427803672"/>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8.41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0.013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0.061(0, 0.184)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55.03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dirty="0">
                          <a:effectLst/>
                        </a:rPr>
                        <a:t>0.076</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0.026(0, 0.128)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0.046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0.12(0.02, 0.261)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0.599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0.126(0.022, 0.268)</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70400462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20.25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0.408(0.297, 0.505)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149.14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0.342(0.23, 0.445)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0.025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0.035(0.001, 0.107)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0.665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0.176(0.082, 0.281)</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779659835"/>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16.52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0.231(0.108, 0.356)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135.03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0.185(0.073, 0.31)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0.666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0.08(0.011, 0.189)</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517321431"/>
                  </a:ext>
                </a:extLst>
              </a:tr>
              <a:tr h="97731">
                <a:tc rowSpan="10">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0.041(0.002, 0.121)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12.48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0.046(0.003, 0.128)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33916607"/>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511464958"/>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0.062(0.01, 0.147)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0.34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0.072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0.014(0, 0.069)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406695593"/>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0.177(0.078, 0.287)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0.81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0.098(0.026, 0.198)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0.047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0.02(0, 0.086)</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691535069"/>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0.08(0.014, 0.18)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15.13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0.075(0.012, 0.173)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0.147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0.052(0.004, 0.141)</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890753264"/>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1.35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0.08(0.014, 0.179)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8.15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0.075(0.012, 0.172)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0.096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0.069(0.01, 0.165)</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907771258"/>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988511509"/>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0.043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0.037(0, 0.149)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0.104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0.02(0, 0.116)</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274210132"/>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0.043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0.019(0, 0.08)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-0.91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0.066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0.015(0, 0.071)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0.02(0, 0.081)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0.028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0.023(0, 0.087)</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551310032"/>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0.117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0.013(0, 0.081)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-1.33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0.102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0.015(0, 0.086)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0.078(0.01, 0.186)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0.013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0.044(0, 0.138)</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004102908"/>
                  </a:ext>
                </a:extLst>
              </a:tr>
              <a:tr h="97731">
                <a:tc rowSpan="10">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-1.17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0.043(0.002, 0.123)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-12.61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0.047(0.003, 0.129)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63313026"/>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883183460"/>
                  </a:ext>
                </a:extLst>
              </a:tr>
              <a:tr h="97731">
                <a:tc vMerge="1">
                  <a:txBody>
                    <a:bodyPr/>
                    <a:lstStyle/>
                    <a:p>
                      <a:pPr algn="l" fontAlgn="b"/>
                      <a:r>
                        <a:rPr lang="en-US" sz="600" u="none" strike="noStrike">
                          <a:effectLst/>
                        </a:rPr>
                        <a:t>Age_break</a:t>
                      </a:r>
                      <a:endParaRPr lang="en-US" sz="600" b="0" i="0" u="none" strike="noStrike">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37624168"/>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563897391"/>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0.086(0.017, 0.188)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-16.12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0.083(0.016, 0.184)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-0.155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0.056(0.005, 0.147)</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299812094"/>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-1.43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0.086(0.017, 0.187)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-8.88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0.083(0.016, 0.183)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-0.113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0.085(0.017, 0.185)</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88662134"/>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662944722"/>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993273053"/>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707769383"/>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0.026(0, 0.109)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932401965"/>
                  </a:ext>
                </a:extLst>
              </a:tr>
              <a:tr h="97731">
                <a:tc rowSpan="10">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2.27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0.014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0.033(0, 0.107)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29.09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0.019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0.029(0, 0.101)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0.252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0.057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0.017(0, 0.078)</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803664265"/>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384874272"/>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0.024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0.117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0.009(0, 0.059)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704040490"/>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649118830"/>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815416870"/>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929641607"/>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-4.92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0.027(0, 0.094)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-42.17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0.03(0, 0.099)</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-0.027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0.039(0.002, 0.113)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-0.364</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0.047(0.004, 0.125)</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2544660620"/>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658527474"/>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-6.62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0.065(0.011, 0.151)</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-44.57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0.04(0.002, 0.115)</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-0.252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0.023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0.025(0, 0.091)</a:t>
                      </a:r>
                      <a:endParaRPr lang="en-US" sz="600" b="0" i="0" u="none" strike="noStrike">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1429011406"/>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-5.43</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0.057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0.023(0, 0.102)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-50.57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0.058</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0.022(0, 0.102)</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-0.307</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r" fontAlgn="b"/>
                      <a:r>
                        <a:rPr lang="en-US" sz="600" u="none" strike="noStrike">
                          <a:effectLst/>
                        </a:rPr>
                        <a:t>0.136</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0.011(0, 0.077)</a:t>
                      </a:r>
                      <a:endParaRPr lang="en-US" sz="600" b="0" i="0" u="none" strike="noStrike" dirty="0">
                        <a:solidFill>
                          <a:srgbClr val="000000"/>
                        </a:solidFill>
                        <a:effectLst/>
                        <a:latin typeface="Calibri" panose="020F0502020204030204" pitchFamily="34" charset="0"/>
                      </a:endParaRPr>
                    </a:p>
                  </a:txBody>
                  <a:tcPr marL="3370" marR="3370" marT="3370" marB="0" anchor="b"/>
                </a:tc>
                <a:extLst>
                  <a:ext uri="{0D108BD9-81ED-4DB2-BD59-A6C34878D82A}">
                    <a16:rowId xmlns:a16="http://schemas.microsoft.com/office/drawing/2014/main" val="3207953437"/>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461665"/>
          </a:xfrm>
          <a:prstGeom prst="rect">
            <a:avLst/>
          </a:prstGeom>
          <a:noFill/>
        </p:spPr>
        <p:txBody>
          <a:bodyPr wrap="square" rtlCol="0">
            <a:spAutoFit/>
          </a:bodyPr>
          <a:lstStyle/>
          <a:p>
            <a:r>
              <a:rPr lang="en-US" sz="800" b="1" dirty="0"/>
              <a:t>Figure 2 Beta diversity differences in 16S microbial communities in villages with low and high medical exposure in 2015 measured by unweighted </a:t>
            </a:r>
            <a:r>
              <a:rPr lang="en-US" sz="800" b="1" dirty="0" err="1"/>
              <a:t>unifrac</a:t>
            </a:r>
            <a:r>
              <a:rPr lang="en-US" sz="800" b="1" dirty="0"/>
              <a:t> distance. (A) Feces, (B) Mouth, (C) Nose, (D) Right Arm, (E) Right Hand. </a:t>
            </a:r>
            <a:r>
              <a:rPr lang="en-US" sz="800" dirty="0"/>
              <a:t>In the top left window of each panel, Adonis p-value, and R2 on the marginal effect of medical exposure levels and gender,  p-value of the Permutation tests on beta dispersion. Further statistics were presented in table </a:t>
            </a:r>
            <a:r>
              <a:rPr lang="en-US" sz="800" dirty="0" err="1"/>
              <a:t>Sx</a:t>
            </a:r>
            <a:r>
              <a:rPr lang="en-US" sz="800" dirty="0"/>
              <a:t>. </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220980" y="5295078"/>
            <a:ext cx="7207460" cy="784830"/>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a:p>
            <a:pPr marL="285750" indent="-285750">
              <a:buFont typeface="Arial" panose="020B0604020202020204" pitchFamily="34" charset="0"/>
              <a:buChar char="•"/>
            </a:pPr>
            <a:r>
              <a:rPr lang="en-US" sz="900" dirty="0">
                <a:solidFill>
                  <a:srgbClr val="0000FF"/>
                </a:solidFill>
              </a:rPr>
              <a:t>Data variation does not explain these exposure segregation (Permutation tests on beta dispersion showed not significant differences). </a:t>
            </a:r>
            <a:r>
              <a:rPr lang="en-US" sz="900" dirty="0">
                <a:solidFill>
                  <a:srgbClr val="FF0000"/>
                </a:solidFill>
              </a:rPr>
              <a:t> </a:t>
            </a:r>
            <a:endParaRPr lang="en-US" sz="900" dirty="0">
              <a:solidFill>
                <a:srgbClr val="0000FF"/>
              </a:solidFill>
            </a:endParaRPr>
          </a:p>
          <a:p>
            <a:pPr marL="285750" indent="-285750">
              <a:buFont typeface="Arial" panose="020B0604020202020204" pitchFamily="34" charset="0"/>
              <a:buChar char="•"/>
            </a:pPr>
            <a:r>
              <a:rPr lang="en-US" sz="900" dirty="0">
                <a:solidFill>
                  <a:srgbClr val="0000FF"/>
                </a:solidFill>
              </a:rPr>
              <a:t>The effect of medical exposure was stronger in children than in adults, as indicated by the Adonis tests R2 values which are higher in children (higher effect sizes of urban exposure are higher in children).</a:t>
            </a:r>
          </a:p>
        </p:txBody>
      </p:sp>
      <p:sp>
        <p:nvSpPr>
          <p:cNvPr id="8" name="TextBox 7">
            <a:extLst>
              <a:ext uri="{FF2B5EF4-FFF2-40B4-BE49-F238E27FC236}">
                <a16:creationId xmlns:a16="http://schemas.microsoft.com/office/drawing/2014/main" id="{78925A17-E2D3-3341-BEE1-0594B65873CB}"/>
              </a:ext>
            </a:extLst>
          </p:cNvPr>
          <p:cNvSpPr txBox="1"/>
          <p:nvPr/>
        </p:nvSpPr>
        <p:spPr>
          <a:xfrm>
            <a:off x="149841" y="641658"/>
            <a:ext cx="851515" cy="276999"/>
          </a:xfrm>
          <a:prstGeom prst="rect">
            <a:avLst/>
          </a:prstGeom>
          <a:noFill/>
        </p:spPr>
        <p:txBody>
          <a:bodyPr wrap="none" rtlCol="0">
            <a:spAutoFit/>
          </a:bodyPr>
          <a:lstStyle/>
          <a:p>
            <a:r>
              <a:rPr lang="en-US" sz="1200" dirty="0"/>
              <a:t>(A) Feces</a:t>
            </a:r>
          </a:p>
        </p:txBody>
      </p:sp>
      <p:sp>
        <p:nvSpPr>
          <p:cNvPr id="11" name="TextBox 10">
            <a:extLst>
              <a:ext uri="{FF2B5EF4-FFF2-40B4-BE49-F238E27FC236}">
                <a16:creationId xmlns:a16="http://schemas.microsoft.com/office/drawing/2014/main" id="{0F520920-2CC1-F14E-A35A-EA6A8FFF8993}"/>
              </a:ext>
            </a:extLst>
          </p:cNvPr>
          <p:cNvSpPr txBox="1"/>
          <p:nvPr/>
        </p:nvSpPr>
        <p:spPr>
          <a:xfrm>
            <a:off x="149841" y="2938511"/>
            <a:ext cx="859531" cy="276999"/>
          </a:xfrm>
          <a:prstGeom prst="rect">
            <a:avLst/>
          </a:prstGeom>
          <a:noFill/>
        </p:spPr>
        <p:txBody>
          <a:bodyPr wrap="none" rtlCol="0">
            <a:spAutoFit/>
          </a:bodyPr>
          <a:lstStyle/>
          <a:p>
            <a:r>
              <a:rPr lang="en-US" sz="1200" dirty="0"/>
              <a:t>(B) Mouth</a:t>
            </a:r>
          </a:p>
        </p:txBody>
      </p:sp>
      <p:pic>
        <p:nvPicPr>
          <p:cNvPr id="16" name="Picture 15" descr="A close up of a map&#10;&#10;Description automatically generated">
            <a:extLst>
              <a:ext uri="{FF2B5EF4-FFF2-40B4-BE49-F238E27FC236}">
                <a16:creationId xmlns:a16="http://schemas.microsoft.com/office/drawing/2014/main" id="{B8C06E08-DC02-4D8B-898A-A50EE3097E90}"/>
              </a:ext>
            </a:extLst>
          </p:cNvPr>
          <p:cNvPicPr>
            <a:picLocks noChangeAspect="1"/>
          </p:cNvPicPr>
          <p:nvPr/>
        </p:nvPicPr>
        <p:blipFill rotWithShape="1">
          <a:blip r:embed="rId2"/>
          <a:srcRect t="13870" r="7006"/>
          <a:stretch/>
        </p:blipFill>
        <p:spPr>
          <a:xfrm>
            <a:off x="220980" y="3215510"/>
            <a:ext cx="7327112" cy="2137522"/>
          </a:xfrm>
          <a:prstGeom prst="rect">
            <a:avLst/>
          </a:prstGeom>
        </p:spPr>
      </p:pic>
      <p:pic>
        <p:nvPicPr>
          <p:cNvPr id="18" name="Picture 17" descr="A close up of a map&#10;&#10;Description automatically generated">
            <a:extLst>
              <a:ext uri="{FF2B5EF4-FFF2-40B4-BE49-F238E27FC236}">
                <a16:creationId xmlns:a16="http://schemas.microsoft.com/office/drawing/2014/main" id="{81AB5956-5530-4D7C-B715-2A23E6343E3D}"/>
              </a:ext>
            </a:extLst>
          </p:cNvPr>
          <p:cNvPicPr>
            <a:picLocks noChangeAspect="1"/>
          </p:cNvPicPr>
          <p:nvPr/>
        </p:nvPicPr>
        <p:blipFill rotWithShape="1">
          <a:blip r:embed="rId3"/>
          <a:srcRect t="15146" r="6833" b="2574"/>
          <a:stretch/>
        </p:blipFill>
        <p:spPr>
          <a:xfrm>
            <a:off x="220980" y="939731"/>
            <a:ext cx="7327112" cy="2038222"/>
          </a:xfrm>
          <a:prstGeom prst="rect">
            <a:avLst/>
          </a:prstGeom>
        </p:spPr>
      </p:pic>
      <p:pic>
        <p:nvPicPr>
          <p:cNvPr id="26" name="Picture 25">
            <a:extLst>
              <a:ext uri="{FF2B5EF4-FFF2-40B4-BE49-F238E27FC236}">
                <a16:creationId xmlns:a16="http://schemas.microsoft.com/office/drawing/2014/main" id="{56101346-652B-479F-AF42-A6A146A948C4}"/>
              </a:ext>
            </a:extLst>
          </p:cNvPr>
          <p:cNvPicPr>
            <a:picLocks noChangeAspect="1"/>
          </p:cNvPicPr>
          <p:nvPr/>
        </p:nvPicPr>
        <p:blipFill>
          <a:blip r:embed="rId4"/>
          <a:stretch>
            <a:fillRect/>
          </a:stretch>
        </p:blipFill>
        <p:spPr>
          <a:xfrm>
            <a:off x="7619231" y="3831097"/>
            <a:ext cx="704850" cy="1323975"/>
          </a:xfrm>
          <a:prstGeom prst="rect">
            <a:avLst/>
          </a:prstGeom>
        </p:spPr>
      </p:pic>
    </p:spTree>
    <p:extLst>
      <p:ext uri="{BB962C8B-B14F-4D97-AF65-F5344CB8AC3E}">
        <p14:creationId xmlns:p14="http://schemas.microsoft.com/office/powerpoint/2010/main" val="77260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925A17-E2D3-3341-BEE1-0594B65873CB}"/>
              </a:ext>
            </a:extLst>
          </p:cNvPr>
          <p:cNvSpPr txBox="1"/>
          <p:nvPr/>
        </p:nvSpPr>
        <p:spPr>
          <a:xfrm>
            <a:off x="121560" y="0"/>
            <a:ext cx="798617" cy="276999"/>
          </a:xfrm>
          <a:prstGeom prst="rect">
            <a:avLst/>
          </a:prstGeom>
          <a:noFill/>
        </p:spPr>
        <p:txBody>
          <a:bodyPr wrap="none" rtlCol="0">
            <a:spAutoFit/>
          </a:bodyPr>
          <a:lstStyle/>
          <a:p>
            <a:r>
              <a:rPr lang="en-US" sz="1200" dirty="0"/>
              <a:t>(C) Nose</a:t>
            </a:r>
          </a:p>
        </p:txBody>
      </p:sp>
      <p:pic>
        <p:nvPicPr>
          <p:cNvPr id="10" name="Picture 9" descr="A close up of a map&#10;&#10;Description automatically generated">
            <a:extLst>
              <a:ext uri="{FF2B5EF4-FFF2-40B4-BE49-F238E27FC236}">
                <a16:creationId xmlns:a16="http://schemas.microsoft.com/office/drawing/2014/main" id="{EEC38CEA-A834-47D2-85B1-36B6A0C335CB}"/>
              </a:ext>
            </a:extLst>
          </p:cNvPr>
          <p:cNvPicPr>
            <a:picLocks noChangeAspect="1"/>
          </p:cNvPicPr>
          <p:nvPr/>
        </p:nvPicPr>
        <p:blipFill rotWithShape="1">
          <a:blip r:embed="rId3"/>
          <a:srcRect t="13346" r="7084" b="2183"/>
          <a:stretch/>
        </p:blipFill>
        <p:spPr>
          <a:xfrm>
            <a:off x="253782" y="234864"/>
            <a:ext cx="6534581" cy="1879548"/>
          </a:xfrm>
          <a:prstGeom prst="rect">
            <a:avLst/>
          </a:prstGeom>
        </p:spPr>
      </p:pic>
      <p:pic>
        <p:nvPicPr>
          <p:cNvPr id="11" name="Picture 10" descr="A close up of a map&#10;&#10;Description automatically generated">
            <a:extLst>
              <a:ext uri="{FF2B5EF4-FFF2-40B4-BE49-F238E27FC236}">
                <a16:creationId xmlns:a16="http://schemas.microsoft.com/office/drawing/2014/main" id="{B583CD30-D6CA-47F8-AAFE-ABE05DC806D5}"/>
              </a:ext>
            </a:extLst>
          </p:cNvPr>
          <p:cNvPicPr>
            <a:picLocks noChangeAspect="1"/>
          </p:cNvPicPr>
          <p:nvPr/>
        </p:nvPicPr>
        <p:blipFill rotWithShape="1">
          <a:blip r:embed="rId4"/>
          <a:srcRect t="14012" r="7094" b="1967"/>
          <a:stretch/>
        </p:blipFill>
        <p:spPr>
          <a:xfrm>
            <a:off x="196231" y="4325520"/>
            <a:ext cx="6592131" cy="1886216"/>
          </a:xfrm>
          <a:prstGeom prst="rect">
            <a:avLst/>
          </a:prstGeom>
        </p:spPr>
      </p:pic>
      <p:pic>
        <p:nvPicPr>
          <p:cNvPr id="14" name="Picture 13" descr="A close up of a map&#10;&#10;Description automatically generated">
            <a:extLst>
              <a:ext uri="{FF2B5EF4-FFF2-40B4-BE49-F238E27FC236}">
                <a16:creationId xmlns:a16="http://schemas.microsoft.com/office/drawing/2014/main" id="{3166177B-2E3D-402D-9E7D-BE9080E4E790}"/>
              </a:ext>
            </a:extLst>
          </p:cNvPr>
          <p:cNvPicPr>
            <a:picLocks noChangeAspect="1"/>
          </p:cNvPicPr>
          <p:nvPr/>
        </p:nvPicPr>
        <p:blipFill rotWithShape="1">
          <a:blip r:embed="rId5"/>
          <a:srcRect t="13943" r="7084"/>
          <a:stretch/>
        </p:blipFill>
        <p:spPr>
          <a:xfrm>
            <a:off x="253781" y="2208213"/>
            <a:ext cx="6534581" cy="1914856"/>
          </a:xfrm>
          <a:prstGeom prst="rect">
            <a:avLst/>
          </a:prstGeom>
        </p:spPr>
      </p:pic>
      <p:sp>
        <p:nvSpPr>
          <p:cNvPr id="13" name="TextBox 12">
            <a:extLst>
              <a:ext uri="{FF2B5EF4-FFF2-40B4-BE49-F238E27FC236}">
                <a16:creationId xmlns:a16="http://schemas.microsoft.com/office/drawing/2014/main" id="{541B4949-F568-7349-8DB9-E1B5A8C308B8}"/>
              </a:ext>
            </a:extLst>
          </p:cNvPr>
          <p:cNvSpPr txBox="1"/>
          <p:nvPr/>
        </p:nvSpPr>
        <p:spPr>
          <a:xfrm>
            <a:off x="128284" y="2005761"/>
            <a:ext cx="1115562" cy="276999"/>
          </a:xfrm>
          <a:prstGeom prst="rect">
            <a:avLst/>
          </a:prstGeom>
          <a:noFill/>
        </p:spPr>
        <p:txBody>
          <a:bodyPr wrap="none" rtlCol="0">
            <a:spAutoFit/>
          </a:bodyPr>
          <a:lstStyle/>
          <a:p>
            <a:r>
              <a:rPr lang="en-US" sz="1200" dirty="0"/>
              <a:t>(D) Right Arm</a:t>
            </a:r>
          </a:p>
        </p:txBody>
      </p:sp>
      <p:sp>
        <p:nvSpPr>
          <p:cNvPr id="12" name="TextBox 11">
            <a:extLst>
              <a:ext uri="{FF2B5EF4-FFF2-40B4-BE49-F238E27FC236}">
                <a16:creationId xmlns:a16="http://schemas.microsoft.com/office/drawing/2014/main" id="{42163070-98AD-9A40-843A-4B5A5582BAB3}"/>
              </a:ext>
            </a:extLst>
          </p:cNvPr>
          <p:cNvSpPr txBox="1"/>
          <p:nvPr/>
        </p:nvSpPr>
        <p:spPr>
          <a:xfrm>
            <a:off x="121560" y="4048521"/>
            <a:ext cx="1199367" cy="276999"/>
          </a:xfrm>
          <a:prstGeom prst="rect">
            <a:avLst/>
          </a:prstGeom>
          <a:noFill/>
        </p:spPr>
        <p:txBody>
          <a:bodyPr wrap="none" rtlCol="0">
            <a:spAutoFit/>
          </a:bodyPr>
          <a:lstStyle/>
          <a:p>
            <a:r>
              <a:rPr lang="en-US" sz="1200" dirty="0"/>
              <a:t>(E) Right Hand</a:t>
            </a:r>
          </a:p>
        </p:txBody>
      </p:sp>
    </p:spTree>
    <p:extLst>
      <p:ext uri="{BB962C8B-B14F-4D97-AF65-F5344CB8AC3E}">
        <p14:creationId xmlns:p14="http://schemas.microsoft.com/office/powerpoint/2010/main" val="426892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430887"/>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P-value &lt;0.05 was highlighted. </a:t>
            </a:r>
          </a:p>
        </p:txBody>
      </p:sp>
      <p:sp>
        <p:nvSpPr>
          <p:cNvPr id="4" name="TextBox 3">
            <a:extLst>
              <a:ext uri="{FF2B5EF4-FFF2-40B4-BE49-F238E27FC236}">
                <a16:creationId xmlns:a16="http://schemas.microsoft.com/office/drawing/2014/main" id="{64588CF3-3847-4CC4-8201-6E12C97ABFDF}"/>
              </a:ext>
            </a:extLst>
          </p:cNvPr>
          <p:cNvSpPr txBox="1"/>
          <p:nvPr/>
        </p:nvSpPr>
        <p:spPr>
          <a:xfrm>
            <a:off x="313833" y="4654163"/>
            <a:ext cx="7188934"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age groups in all body sites.</a:t>
            </a:r>
          </a:p>
          <a:p>
            <a:r>
              <a:rPr lang="en-US" sz="1200" dirty="0"/>
              <a:t>The effect size medical exposure, was stronger than that age, and gender in all body sites except in nose. The effect sizes of age in nasal communities is larger than that of medical exposure.</a:t>
            </a:r>
          </a:p>
          <a:p>
            <a:endParaRPr lang="en-US" sz="1200" dirty="0"/>
          </a:p>
        </p:txBody>
      </p:sp>
      <p:graphicFrame>
        <p:nvGraphicFramePr>
          <p:cNvPr id="8" name="Table 7">
            <a:extLst>
              <a:ext uri="{FF2B5EF4-FFF2-40B4-BE49-F238E27FC236}">
                <a16:creationId xmlns:a16="http://schemas.microsoft.com/office/drawing/2014/main" id="{9CC0054D-B1B8-4C49-B978-04B17D59BD92}"/>
              </a:ext>
            </a:extLst>
          </p:cNvPr>
          <p:cNvGraphicFramePr>
            <a:graphicFrameLocks noGrp="1"/>
          </p:cNvGraphicFramePr>
          <p:nvPr>
            <p:extLst>
              <p:ext uri="{D42A27DB-BD31-4B8C-83A1-F6EECF244321}">
                <p14:modId xmlns:p14="http://schemas.microsoft.com/office/powerpoint/2010/main" val="1948050982"/>
              </p:ext>
            </p:extLst>
          </p:nvPr>
        </p:nvGraphicFramePr>
        <p:xfrm>
          <a:off x="381424" y="809767"/>
          <a:ext cx="7420803" cy="3594100"/>
        </p:xfrm>
        <a:graphic>
          <a:graphicData uri="http://schemas.openxmlformats.org/drawingml/2006/table">
            <a:tbl>
              <a:tblPr/>
              <a:tblGrid>
                <a:gridCol w="756539">
                  <a:extLst>
                    <a:ext uri="{9D8B030D-6E8A-4147-A177-3AD203B41FA5}">
                      <a16:colId xmlns:a16="http://schemas.microsoft.com/office/drawing/2014/main" val="1010044728"/>
                    </a:ext>
                  </a:extLst>
                </a:gridCol>
                <a:gridCol w="623189">
                  <a:extLst>
                    <a:ext uri="{9D8B030D-6E8A-4147-A177-3AD203B41FA5}">
                      <a16:colId xmlns:a16="http://schemas.microsoft.com/office/drawing/2014/main" val="1476560230"/>
                    </a:ext>
                  </a:extLst>
                </a:gridCol>
                <a:gridCol w="377127">
                  <a:extLst>
                    <a:ext uri="{9D8B030D-6E8A-4147-A177-3AD203B41FA5}">
                      <a16:colId xmlns:a16="http://schemas.microsoft.com/office/drawing/2014/main" val="4012867401"/>
                    </a:ext>
                  </a:extLst>
                </a:gridCol>
                <a:gridCol w="334264">
                  <a:extLst>
                    <a:ext uri="{9D8B030D-6E8A-4147-A177-3AD203B41FA5}">
                      <a16:colId xmlns:a16="http://schemas.microsoft.com/office/drawing/2014/main" val="1275353602"/>
                    </a:ext>
                  </a:extLst>
                </a:gridCol>
                <a:gridCol w="454914">
                  <a:extLst>
                    <a:ext uri="{9D8B030D-6E8A-4147-A177-3AD203B41FA5}">
                      <a16:colId xmlns:a16="http://schemas.microsoft.com/office/drawing/2014/main" val="1860447063"/>
                    </a:ext>
                  </a:extLst>
                </a:gridCol>
                <a:gridCol w="446977">
                  <a:extLst>
                    <a:ext uri="{9D8B030D-6E8A-4147-A177-3AD203B41FA5}">
                      <a16:colId xmlns:a16="http://schemas.microsoft.com/office/drawing/2014/main" val="3999990698"/>
                    </a:ext>
                  </a:extLst>
                </a:gridCol>
                <a:gridCol w="334264">
                  <a:extLst>
                    <a:ext uri="{9D8B030D-6E8A-4147-A177-3AD203B41FA5}">
                      <a16:colId xmlns:a16="http://schemas.microsoft.com/office/drawing/2014/main" val="1868827906"/>
                    </a:ext>
                  </a:extLst>
                </a:gridCol>
                <a:gridCol w="454914">
                  <a:extLst>
                    <a:ext uri="{9D8B030D-6E8A-4147-A177-3AD203B41FA5}">
                      <a16:colId xmlns:a16="http://schemas.microsoft.com/office/drawing/2014/main" val="321968344"/>
                    </a:ext>
                  </a:extLst>
                </a:gridCol>
                <a:gridCol w="377127">
                  <a:extLst>
                    <a:ext uri="{9D8B030D-6E8A-4147-A177-3AD203B41FA5}">
                      <a16:colId xmlns:a16="http://schemas.microsoft.com/office/drawing/2014/main" val="4065522319"/>
                    </a:ext>
                  </a:extLst>
                </a:gridCol>
                <a:gridCol w="334264">
                  <a:extLst>
                    <a:ext uri="{9D8B030D-6E8A-4147-A177-3AD203B41FA5}">
                      <a16:colId xmlns:a16="http://schemas.microsoft.com/office/drawing/2014/main" val="3761866587"/>
                    </a:ext>
                  </a:extLst>
                </a:gridCol>
                <a:gridCol w="454914">
                  <a:extLst>
                    <a:ext uri="{9D8B030D-6E8A-4147-A177-3AD203B41FA5}">
                      <a16:colId xmlns:a16="http://schemas.microsoft.com/office/drawing/2014/main" val="2604309408"/>
                    </a:ext>
                  </a:extLst>
                </a:gridCol>
                <a:gridCol w="446977">
                  <a:extLst>
                    <a:ext uri="{9D8B030D-6E8A-4147-A177-3AD203B41FA5}">
                      <a16:colId xmlns:a16="http://schemas.microsoft.com/office/drawing/2014/main" val="3076071595"/>
                    </a:ext>
                  </a:extLst>
                </a:gridCol>
                <a:gridCol w="334264">
                  <a:extLst>
                    <a:ext uri="{9D8B030D-6E8A-4147-A177-3AD203B41FA5}">
                      <a16:colId xmlns:a16="http://schemas.microsoft.com/office/drawing/2014/main" val="3206479824"/>
                    </a:ext>
                  </a:extLst>
                </a:gridCol>
                <a:gridCol w="454914">
                  <a:extLst>
                    <a:ext uri="{9D8B030D-6E8A-4147-A177-3AD203B41FA5}">
                      <a16:colId xmlns:a16="http://schemas.microsoft.com/office/drawing/2014/main" val="1759478647"/>
                    </a:ext>
                  </a:extLst>
                </a:gridCol>
                <a:gridCol w="377127">
                  <a:extLst>
                    <a:ext uri="{9D8B030D-6E8A-4147-A177-3AD203B41FA5}">
                      <a16:colId xmlns:a16="http://schemas.microsoft.com/office/drawing/2014/main" val="282906561"/>
                    </a:ext>
                  </a:extLst>
                </a:gridCol>
                <a:gridCol w="404114">
                  <a:extLst>
                    <a:ext uri="{9D8B030D-6E8A-4147-A177-3AD203B41FA5}">
                      <a16:colId xmlns:a16="http://schemas.microsoft.com/office/drawing/2014/main" val="3693356534"/>
                    </a:ext>
                  </a:extLst>
                </a:gridCol>
                <a:gridCol w="454914">
                  <a:extLst>
                    <a:ext uri="{9D8B030D-6E8A-4147-A177-3AD203B41FA5}">
                      <a16:colId xmlns:a16="http://schemas.microsoft.com/office/drawing/2014/main" val="839053814"/>
                    </a:ext>
                  </a:extLst>
                </a:gridCol>
              </a:tblGrid>
              <a:tr h="203200">
                <a:tc rowSpan="2">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Body_Site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rowSpan="2">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Factor</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Age_0-3</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Age_3-8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Age_8-18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dirty="0">
                          <a:solidFill>
                            <a:srgbClr val="000000"/>
                          </a:solidFill>
                          <a:effectLst/>
                          <a:latin typeface="Arial" panose="020B0604020202020204" pitchFamily="34" charset="0"/>
                          <a:cs typeface="Arial" panose="020B0604020202020204" pitchFamily="34" charset="0"/>
                        </a:rPr>
                        <a:t>Adults</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All Age</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616864"/>
                  </a:ext>
                </a:extLst>
              </a:tr>
              <a:tr h="215900">
                <a:tc vMerge="1">
                  <a:txBody>
                    <a:bodyPr/>
                    <a:lstStyle/>
                    <a:p>
                      <a:endParaRPr lang="en-US"/>
                    </a:p>
                  </a:txBody>
                  <a:tcPr/>
                </a:tc>
                <a:tc vMerge="1">
                  <a:txBody>
                    <a:bodyPr/>
                    <a:lstStyle/>
                    <a:p>
                      <a:endParaRPr lang="en-US"/>
                    </a:p>
                  </a:txBody>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849374"/>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Feces</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0.004</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27095274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0.304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0.244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0.518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0.326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1.42</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0.073</a:t>
                      </a:r>
                    </a:p>
                  </a:txBody>
                  <a:tcPr marL="27432" marR="27432" marT="9144" marB="9144" anchor="ctr">
                    <a:lnL>
                      <a:noFill/>
                    </a:lnL>
                    <a:lnR>
                      <a:noFill/>
                    </a:lnR>
                    <a:lnT>
                      <a:noFill/>
                    </a:lnT>
                    <a:lnB>
                      <a:noFill/>
                    </a:lnB>
                  </a:tcPr>
                </a:tc>
                <a:extLst>
                  <a:ext uri="{0D108BD9-81ED-4DB2-BD59-A6C34878D82A}">
                    <a16:rowId xmlns:a16="http://schemas.microsoft.com/office/drawing/2014/main" val="5134628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2.86</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760258258"/>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Mouth</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5.1%</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5.05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99654602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0.408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0.547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0.442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0.646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0.81</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0.659</a:t>
                      </a:r>
                    </a:p>
                  </a:txBody>
                  <a:tcPr marL="27432" marR="27432" marT="9144" marB="9144" anchor="ctr">
                    <a:lnL>
                      <a:noFill/>
                    </a:lnL>
                    <a:lnR>
                      <a:noFill/>
                    </a:lnR>
                    <a:lnT>
                      <a:noFill/>
                    </a:lnT>
                    <a:lnB>
                      <a:noFill/>
                    </a:lnB>
                  </a:tcPr>
                </a:tc>
                <a:extLst>
                  <a:ext uri="{0D108BD9-81ED-4DB2-BD59-A6C34878D82A}">
                    <a16:rowId xmlns:a16="http://schemas.microsoft.com/office/drawing/2014/main" val="128678458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6.13</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185795219"/>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Nose</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0.038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0.063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116574165"/>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0.048</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0.431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0.361</a:t>
                      </a:r>
                    </a:p>
                  </a:txBody>
                  <a:tcPr marL="27432" marR="27432" marT="9144" marB="9144" anchor="ctr">
                    <a:lnL>
                      <a:noFill/>
                    </a:lnL>
                    <a:lnR>
                      <a:noFill/>
                    </a:lnR>
                    <a:lnT>
                      <a:noFill/>
                    </a:lnT>
                    <a:lnB>
                      <a:noFill/>
                    </a:lnB>
                  </a:tcPr>
                </a:tc>
                <a:extLst>
                  <a:ext uri="{0D108BD9-81ED-4DB2-BD59-A6C34878D82A}">
                    <a16:rowId xmlns:a16="http://schemas.microsoft.com/office/drawing/2014/main" val="27358950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8.57</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522560017"/>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Right_Arm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4.46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5378641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0.464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0.173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0.025</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0.352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1.45</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0.011</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153656161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0.332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01706"/>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Right_Hand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5.20</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13.59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04860447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0.392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0.055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0.027</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3964019879"/>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1.57</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0.012</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3499894647"/>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9789859" cy="369332"/>
          </a:xfrm>
          <a:prstGeom prst="rect">
            <a:avLst/>
          </a:prstGeom>
          <a:noFill/>
        </p:spPr>
        <p:txBody>
          <a:bodyPr wrap="none" rtlCol="0">
            <a:spAutoFit/>
          </a:bodyPr>
          <a:lstStyle/>
          <a:p>
            <a:r>
              <a:rPr lang="en-US" dirty="0"/>
              <a:t>FDR corrected p-value using a full multiple regression models for </a:t>
            </a:r>
            <a:r>
              <a:rPr lang="en-US"/>
              <a:t>alpha diversity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831A05-4EA3-BF49-8FB8-06093AFF53E2}"/>
              </a:ext>
            </a:extLst>
          </p:cNvPr>
          <p:cNvSpPr txBox="1"/>
          <p:nvPr/>
        </p:nvSpPr>
        <p:spPr>
          <a:xfrm>
            <a:off x="0" y="0"/>
            <a:ext cx="8765931" cy="646331"/>
          </a:xfrm>
          <a:prstGeom prst="rect">
            <a:avLst/>
          </a:prstGeom>
          <a:noFill/>
        </p:spPr>
        <p:txBody>
          <a:bodyPr wrap="square" rtlCol="0">
            <a:spAutoFit/>
          </a:bodyPr>
          <a:lstStyle/>
          <a:p>
            <a:r>
              <a:rPr lang="en-US" dirty="0"/>
              <a:t>FDR corrected p-value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for Feces and </a:t>
            </a:r>
            <a:r>
              <a:rPr lang="en-US" sz="1400" dirty="0" err="1">
                <a:solidFill>
                  <a:srgbClr val="0070C0"/>
                </a:solidFill>
              </a:rPr>
              <a:t>Right_Arms</a:t>
            </a:r>
            <a:r>
              <a:rPr lang="en-US" sz="1400" dirty="0">
                <a:solidFill>
                  <a:srgbClr val="0070C0"/>
                </a:solidFill>
              </a:rPr>
              <a:t>. For Mouth and </a:t>
            </a:r>
            <a:r>
              <a:rPr lang="en-US" sz="1400" dirty="0" err="1">
                <a:solidFill>
                  <a:srgbClr val="0070C0"/>
                </a:solidFill>
              </a:rPr>
              <a:t>Right_Hand</a:t>
            </a:r>
            <a:r>
              <a:rPr lang="en-US" sz="1400" dirty="0">
                <a:solidFill>
                  <a:srgbClr val="0070C0"/>
                </a:solidFill>
              </a:rPr>
              <a:t>, </a:t>
            </a:r>
            <a:r>
              <a:rPr lang="en-US" sz="1400" dirty="0" err="1">
                <a:solidFill>
                  <a:srgbClr val="0070C0"/>
                </a:solidFill>
              </a:rPr>
              <a:t>Age:Expo</a:t>
            </a:r>
            <a:r>
              <a:rPr lang="en-US" sz="1400" dirty="0">
                <a:solidFill>
                  <a:srgbClr val="0070C0"/>
                </a:solidFill>
              </a:rPr>
              <a:t> interaction is significant for 2016; For Nose, </a:t>
            </a:r>
            <a:r>
              <a:rPr lang="en-US" sz="1400" dirty="0" err="1">
                <a:solidFill>
                  <a:srgbClr val="0070C0"/>
                </a:solidFill>
              </a:rPr>
              <a:t>Age:Gender</a:t>
            </a:r>
            <a:r>
              <a:rPr lang="en-US" sz="1400" dirty="0">
                <a:solidFill>
                  <a:srgbClr val="0070C0"/>
                </a:solidFill>
              </a:rPr>
              <a:t> interaction is significant for 2016, </a:t>
            </a:r>
          </a:p>
          <a:p>
            <a:pPr marL="285750" indent="-285750">
              <a:buFont typeface="Arial" panose="020B0604020202020204" pitchFamily="34" charset="0"/>
              <a:buChar char="•"/>
            </a:pPr>
            <a:r>
              <a:rPr lang="en-US" sz="1400" dirty="0">
                <a:solidFill>
                  <a:srgbClr val="0070C0"/>
                </a:solidFill>
              </a:rPr>
              <a:t>Expo are generally significant; in all these three cases, the </a:t>
            </a:r>
            <a:r>
              <a:rPr lang="en-US" sz="1400" dirty="0" err="1">
                <a:solidFill>
                  <a:srgbClr val="0070C0"/>
                </a:solidFill>
              </a:rPr>
              <a:t>Age_num</a:t>
            </a:r>
            <a:r>
              <a:rPr lang="en-US" sz="1400" dirty="0">
                <a:solidFill>
                  <a:srgbClr val="0070C0"/>
                </a:solidFill>
              </a:rPr>
              <a:t> itself are all significant.</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Expo is consistently significant among Feces, and Right Arms and Right Skins. For Nose, it is significant for 2015 for richness, but for 2016 for </a:t>
            </a:r>
            <a:r>
              <a:rPr lang="en-US" sz="1400" dirty="0" err="1">
                <a:solidFill>
                  <a:srgbClr val="0070C0"/>
                </a:solidFill>
              </a:rPr>
              <a:t>pielou_e</a:t>
            </a:r>
            <a:r>
              <a:rPr lang="en-US" sz="1400" dirty="0">
                <a:solidFill>
                  <a:srgbClr val="0070C0"/>
                </a:solidFill>
              </a:rPr>
              <a:t> </a:t>
            </a:r>
          </a:p>
        </p:txBody>
      </p:sp>
      <p:pic>
        <p:nvPicPr>
          <p:cNvPr id="2" name="Picture 1">
            <a:extLst>
              <a:ext uri="{FF2B5EF4-FFF2-40B4-BE49-F238E27FC236}">
                <a16:creationId xmlns:a16="http://schemas.microsoft.com/office/drawing/2014/main" id="{E1FBAE92-2CD6-9447-87A9-32980189973B}"/>
              </a:ext>
            </a:extLst>
          </p:cNvPr>
          <p:cNvPicPr>
            <a:picLocks noChangeAspect="1"/>
          </p:cNvPicPr>
          <p:nvPr/>
        </p:nvPicPr>
        <p:blipFill>
          <a:blip r:embed="rId2"/>
          <a:stretch>
            <a:fillRect/>
          </a:stretch>
        </p:blipFill>
        <p:spPr>
          <a:xfrm>
            <a:off x="61891" y="646331"/>
            <a:ext cx="5705864" cy="4775696"/>
          </a:xfrm>
          <a:prstGeom prst="rect">
            <a:avLst/>
          </a:prstGeom>
        </p:spPr>
      </p:pic>
    </p:spTree>
    <p:extLst>
      <p:ext uri="{BB962C8B-B14F-4D97-AF65-F5344CB8AC3E}">
        <p14:creationId xmlns:p14="http://schemas.microsoft.com/office/powerpoint/2010/main" val="8438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99F85-E55B-0D49-A792-7435AFEF227A}"/>
              </a:ext>
            </a:extLst>
          </p:cNvPr>
          <p:cNvPicPr>
            <a:picLocks noChangeAspect="1"/>
          </p:cNvPicPr>
          <p:nvPr/>
        </p:nvPicPr>
        <p:blipFill>
          <a:blip r:embed="rId2"/>
          <a:stretch>
            <a:fillRect/>
          </a:stretch>
        </p:blipFill>
        <p:spPr>
          <a:xfrm>
            <a:off x="0" y="646331"/>
            <a:ext cx="6172200" cy="5014167"/>
          </a:xfrm>
          <a:prstGeom prst="rect">
            <a:avLst/>
          </a:prstGeom>
        </p:spPr>
      </p:pic>
      <p:sp>
        <p:nvSpPr>
          <p:cNvPr id="5" name="TextBox 4">
            <a:extLst>
              <a:ext uri="{FF2B5EF4-FFF2-40B4-BE49-F238E27FC236}">
                <a16:creationId xmlns:a16="http://schemas.microsoft.com/office/drawing/2014/main" id="{B043C347-B474-CD46-B473-AB696348B184}"/>
              </a:ext>
            </a:extLst>
          </p:cNvPr>
          <p:cNvSpPr txBox="1"/>
          <p:nvPr/>
        </p:nvSpPr>
        <p:spPr>
          <a:xfrm>
            <a:off x="0" y="0"/>
            <a:ext cx="9944100" cy="646331"/>
          </a:xfrm>
          <a:prstGeom prst="rect">
            <a:avLst/>
          </a:prstGeom>
          <a:noFill/>
        </p:spPr>
        <p:txBody>
          <a:bodyPr wrap="square" rtlCol="0">
            <a:spAutoFit/>
          </a:bodyPr>
          <a:lstStyle/>
          <a:p>
            <a:r>
              <a:rPr lang="en-US" dirty="0"/>
              <a:t>Effect size (eta-partial)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90D1150A-373D-EB4A-844F-A1CE92EE3191}"/>
              </a:ext>
            </a:extLst>
          </p:cNvPr>
          <p:cNvSpPr txBox="1"/>
          <p:nvPr/>
        </p:nvSpPr>
        <p:spPr>
          <a:xfrm>
            <a:off x="0" y="5660498"/>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For 2015, interaction terms generally do not have big effect size in any tests.</a:t>
            </a:r>
          </a:p>
          <a:p>
            <a:pPr marL="285750" indent="-285750">
              <a:buFont typeface="Arial" panose="020B0604020202020204" pitchFamily="34" charset="0"/>
              <a:buChar char="•"/>
            </a:pPr>
            <a:r>
              <a:rPr lang="en-US" sz="1400" dirty="0">
                <a:solidFill>
                  <a:srgbClr val="0070C0"/>
                </a:solidFill>
              </a:rPr>
              <a:t>For 2016, interaction terms generally only had big effect sizes in nasal sites.</a:t>
            </a:r>
          </a:p>
          <a:p>
            <a:pPr marL="285750" indent="-285750">
              <a:buFont typeface="Arial" panose="020B0604020202020204" pitchFamily="34" charset="0"/>
              <a:buChar char="•"/>
            </a:pPr>
            <a:r>
              <a:rPr lang="en-US" sz="1400" dirty="0">
                <a:solidFill>
                  <a:srgbClr val="0070C0"/>
                </a:solidFill>
              </a:rPr>
              <a:t>As a result, interaction terms would not be considered in the general tests.</a:t>
            </a:r>
          </a:p>
        </p:txBody>
      </p:sp>
    </p:spTree>
    <p:extLst>
      <p:ext uri="{BB962C8B-B14F-4D97-AF65-F5344CB8AC3E}">
        <p14:creationId xmlns:p14="http://schemas.microsoft.com/office/powerpoint/2010/main" val="304209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830997"/>
          </a:xfrm>
          <a:prstGeom prst="rect">
            <a:avLst/>
          </a:prstGeom>
          <a:noFill/>
        </p:spPr>
        <p:txBody>
          <a:bodyPr wrap="square" rtlCol="0">
            <a:spAutoFit/>
          </a:bodyPr>
          <a:lstStyle/>
          <a:p>
            <a:r>
              <a:rPr lang="en-US" sz="800" b="1" dirty="0"/>
              <a:t>Figure 1  Microbiota alpha diversity (PD)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The age-dependent pattern in feces and nose appeared to be a two-phase pattern.</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5" name="Picture 4">
            <a:extLst>
              <a:ext uri="{FF2B5EF4-FFF2-40B4-BE49-F238E27FC236}">
                <a16:creationId xmlns:a16="http://schemas.microsoft.com/office/drawing/2014/main" id="{48F679FD-F6C2-FF44-BDF7-EEC4DFB5D408}"/>
              </a:ext>
            </a:extLst>
          </p:cNvPr>
          <p:cNvPicPr>
            <a:picLocks noChangeAspect="1"/>
          </p:cNvPicPr>
          <p:nvPr/>
        </p:nvPicPr>
        <p:blipFill>
          <a:blip r:embed="rId3"/>
          <a:stretch>
            <a:fillRect/>
          </a:stretch>
        </p:blipFill>
        <p:spPr>
          <a:xfrm>
            <a:off x="230646" y="946676"/>
            <a:ext cx="6727503" cy="3755150"/>
          </a:xfrm>
          <a:prstGeom prst="rect">
            <a:avLst/>
          </a:prstGeom>
        </p:spPr>
      </p:pic>
      <p:sp>
        <p:nvSpPr>
          <p:cNvPr id="6" name="Rectangle 5">
            <a:extLst>
              <a:ext uri="{FF2B5EF4-FFF2-40B4-BE49-F238E27FC236}">
                <a16:creationId xmlns:a16="http://schemas.microsoft.com/office/drawing/2014/main" id="{9754CD34-9617-214A-A83E-49C4B37B17AB}"/>
              </a:ext>
            </a:extLst>
          </p:cNvPr>
          <p:cNvSpPr/>
          <p:nvPr/>
        </p:nvSpPr>
        <p:spPr>
          <a:xfrm>
            <a:off x="4572000" y="67503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249621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830997"/>
          </a:xfrm>
          <a:prstGeom prst="rect">
            <a:avLst/>
          </a:prstGeom>
          <a:noFill/>
        </p:spPr>
        <p:txBody>
          <a:bodyPr wrap="square" rtlCol="0">
            <a:spAutoFit/>
          </a:bodyPr>
          <a:lstStyle/>
          <a:p>
            <a:r>
              <a:rPr lang="en-US" sz="800" b="1" dirty="0"/>
              <a:t>Figure S1  Microbiota alpha diversity (ASV richness)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2" name="Picture 1">
            <a:extLst>
              <a:ext uri="{FF2B5EF4-FFF2-40B4-BE49-F238E27FC236}">
                <a16:creationId xmlns:a16="http://schemas.microsoft.com/office/drawing/2014/main" id="{697DD172-800A-9448-BF98-F17B222F929E}"/>
              </a:ext>
            </a:extLst>
          </p:cNvPr>
          <p:cNvPicPr>
            <a:picLocks noChangeAspect="1"/>
          </p:cNvPicPr>
          <p:nvPr/>
        </p:nvPicPr>
        <p:blipFill>
          <a:blip r:embed="rId2"/>
          <a:stretch>
            <a:fillRect/>
          </a:stretch>
        </p:blipFill>
        <p:spPr>
          <a:xfrm>
            <a:off x="212806" y="1165831"/>
            <a:ext cx="7607491" cy="4214961"/>
          </a:xfrm>
          <a:prstGeom prst="rect">
            <a:avLst/>
          </a:prstGeom>
        </p:spPr>
      </p:pic>
      <p:sp>
        <p:nvSpPr>
          <p:cNvPr id="6" name="Rectangle 5">
            <a:extLst>
              <a:ext uri="{FF2B5EF4-FFF2-40B4-BE49-F238E27FC236}">
                <a16:creationId xmlns:a16="http://schemas.microsoft.com/office/drawing/2014/main" id="{60F3442B-E5B8-374A-B208-611E76A15666}"/>
              </a:ext>
            </a:extLst>
          </p:cNvPr>
          <p:cNvSpPr/>
          <p:nvPr/>
        </p:nvSpPr>
        <p:spPr>
          <a:xfrm>
            <a:off x="4838007" y="892433"/>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06709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S2  Microbiota alpha diversity</a:t>
            </a:r>
            <a:r>
              <a:rPr lang="zh-CN" altLang="en-US" sz="800" b="1" dirty="0"/>
              <a:t> </a:t>
            </a:r>
            <a:r>
              <a:rPr lang="en-US" altLang="zh-CN" sz="800" b="1" dirty="0"/>
              <a:t>(</a:t>
            </a:r>
            <a:r>
              <a:rPr lang="en-US" altLang="zh-CN" sz="800" b="1" dirty="0" err="1"/>
              <a:t>Pielou’s</a:t>
            </a:r>
            <a:r>
              <a:rPr lang="en-US" altLang="zh-CN" sz="800" b="1" dirty="0"/>
              <a:t> evenness)</a:t>
            </a:r>
            <a:r>
              <a:rPr lang="en-US" sz="800" b="1" dirty="0"/>
              <a:t>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3" name="Picture 2">
            <a:extLst>
              <a:ext uri="{FF2B5EF4-FFF2-40B4-BE49-F238E27FC236}">
                <a16:creationId xmlns:a16="http://schemas.microsoft.com/office/drawing/2014/main" id="{B1BFDCBD-05F2-1B47-8916-2E23774E236C}"/>
              </a:ext>
            </a:extLst>
          </p:cNvPr>
          <p:cNvPicPr>
            <a:picLocks noChangeAspect="1"/>
          </p:cNvPicPr>
          <p:nvPr/>
        </p:nvPicPr>
        <p:blipFill>
          <a:blip r:embed="rId2"/>
          <a:stretch>
            <a:fillRect/>
          </a:stretch>
        </p:blipFill>
        <p:spPr>
          <a:xfrm>
            <a:off x="133799" y="1095094"/>
            <a:ext cx="7414158" cy="4308227"/>
          </a:xfrm>
          <a:prstGeom prst="rect">
            <a:avLst/>
          </a:prstGeom>
        </p:spPr>
      </p:pic>
      <p:sp>
        <p:nvSpPr>
          <p:cNvPr id="6" name="Rectangle 5">
            <a:extLst>
              <a:ext uri="{FF2B5EF4-FFF2-40B4-BE49-F238E27FC236}">
                <a16:creationId xmlns:a16="http://schemas.microsoft.com/office/drawing/2014/main" id="{9D3A4705-9A09-8041-8781-28E1F55E5E73}"/>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18510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S3  Microbiota alpha diversity</a:t>
            </a:r>
            <a:r>
              <a:rPr lang="zh-CN" altLang="en-US" sz="800" b="1" dirty="0"/>
              <a:t> </a:t>
            </a:r>
            <a:r>
              <a:rPr lang="en-US" altLang="zh-CN" sz="800" b="1" dirty="0"/>
              <a:t>(PD)</a:t>
            </a:r>
            <a:r>
              <a:rPr lang="en-US" sz="800" b="1" dirty="0"/>
              <a:t> from Amerindian villagers from low and medium urban exposure in 2016.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2" name="Picture 1">
            <a:extLst>
              <a:ext uri="{FF2B5EF4-FFF2-40B4-BE49-F238E27FC236}">
                <a16:creationId xmlns:a16="http://schemas.microsoft.com/office/drawing/2014/main" id="{DCA429E3-0341-AE4E-8040-026B1DB2C459}"/>
              </a:ext>
            </a:extLst>
          </p:cNvPr>
          <p:cNvPicPr>
            <a:picLocks noChangeAspect="1"/>
          </p:cNvPicPr>
          <p:nvPr/>
        </p:nvPicPr>
        <p:blipFill>
          <a:blip r:embed="rId2"/>
          <a:stretch>
            <a:fillRect/>
          </a:stretch>
        </p:blipFill>
        <p:spPr>
          <a:xfrm>
            <a:off x="152747" y="1254829"/>
            <a:ext cx="7612664" cy="4448028"/>
          </a:xfrm>
          <a:prstGeom prst="rect">
            <a:avLst/>
          </a:prstGeom>
        </p:spPr>
      </p:pic>
      <p:sp>
        <p:nvSpPr>
          <p:cNvPr id="6" name="Rectangle 5">
            <a:extLst>
              <a:ext uri="{FF2B5EF4-FFF2-40B4-BE49-F238E27FC236}">
                <a16:creationId xmlns:a16="http://schemas.microsoft.com/office/drawing/2014/main" id="{12A4FD83-FBD3-9E4B-B24D-2CAE2544BD08}"/>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2016</a:t>
            </a:r>
            <a:endParaRPr lang="en-US" sz="3200" dirty="0">
              <a:solidFill>
                <a:srgbClr val="FF0000"/>
              </a:solidFill>
            </a:endParaRPr>
          </a:p>
        </p:txBody>
      </p:sp>
      <p:sp>
        <p:nvSpPr>
          <p:cNvPr id="8" name="TextBox 7">
            <a:extLst>
              <a:ext uri="{FF2B5EF4-FFF2-40B4-BE49-F238E27FC236}">
                <a16:creationId xmlns:a16="http://schemas.microsoft.com/office/drawing/2014/main" id="{E89B416B-8090-4149-9B6D-E5FB1E614D65}"/>
              </a:ext>
            </a:extLst>
          </p:cNvPr>
          <p:cNvSpPr txBox="1"/>
          <p:nvPr/>
        </p:nvSpPr>
        <p:spPr>
          <a:xfrm>
            <a:off x="342697" y="5762564"/>
            <a:ext cx="8682708"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Similarly as in 2015, the effects of exposure is significant in all body sites.</a:t>
            </a:r>
          </a:p>
          <a:p>
            <a:pPr marL="285750" indent="-285750">
              <a:buFont typeface="Arial" panose="020B0604020202020204" pitchFamily="34" charset="0"/>
              <a:buChar char="•"/>
            </a:pPr>
            <a:r>
              <a:rPr lang="en-US" sz="1100" dirty="0">
                <a:solidFill>
                  <a:srgbClr val="0000FF"/>
                </a:solidFill>
              </a:rPr>
              <a:t>Interestingly in 2016, the age dependent trend in fecal microbiome become unobservable.</a:t>
            </a:r>
          </a:p>
        </p:txBody>
      </p:sp>
    </p:spTree>
    <p:extLst>
      <p:ext uri="{BB962C8B-B14F-4D97-AF65-F5344CB8AC3E}">
        <p14:creationId xmlns:p14="http://schemas.microsoft.com/office/powerpoint/2010/main" val="115485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11169</TotalTime>
  <Words>5848</Words>
  <Application>Microsoft Office PowerPoint</Application>
  <PresentationFormat>On-screen Show (4:3)</PresentationFormat>
  <Paragraphs>1476</Paragraphs>
  <Slides>32</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188</cp:revision>
  <dcterms:created xsi:type="dcterms:W3CDTF">2019-11-02T14:33:36Z</dcterms:created>
  <dcterms:modified xsi:type="dcterms:W3CDTF">2021-07-12T04:30:01Z</dcterms:modified>
</cp:coreProperties>
</file>